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9" r:id="rId4"/>
    <p:sldId id="267" r:id="rId5"/>
    <p:sldId id="260" r:id="rId6"/>
    <p:sldId id="266" r:id="rId7"/>
    <p:sldId id="264" r:id="rId8"/>
    <p:sldId id="262" r:id="rId9"/>
    <p:sldId id="268" r:id="rId10"/>
    <p:sldId id="263" r:id="rId11"/>
    <p:sldId id="270" r:id="rId12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WBInOst3ywLEAgyk3v2khHz01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7FC"/>
    <a:srgbClr val="0078DE"/>
    <a:srgbClr val="19B08A"/>
    <a:srgbClr val="FC2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B8669-7A06-419B-B78B-75B2B4F3AD0F}" v="2" dt="2025-12-12T11:53:54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Sarah (TBS)" userId="bd618e18-ca4a-4257-83d1-002e98479f4d" providerId="ADAL" clId="{663B8669-7A06-419B-B78B-75B2B4F3AD0F}"/>
    <pc:docChg chg="custSel modSld">
      <pc:chgData name="Wood, Sarah (TBS)" userId="bd618e18-ca4a-4257-83d1-002e98479f4d" providerId="ADAL" clId="{663B8669-7A06-419B-B78B-75B2B4F3AD0F}" dt="2025-12-12T11:56:07.557" v="296" actId="20577"/>
      <pc:docMkLst>
        <pc:docMk/>
      </pc:docMkLst>
      <pc:sldChg chg="modNotesTx">
        <pc:chgData name="Wood, Sarah (TBS)" userId="bd618e18-ca4a-4257-83d1-002e98479f4d" providerId="ADAL" clId="{663B8669-7A06-419B-B78B-75B2B4F3AD0F}" dt="2025-12-12T11:56:07.557" v="296" actId="20577"/>
        <pc:sldMkLst>
          <pc:docMk/>
          <pc:sldMk cId="0" sldId="258"/>
        </pc:sldMkLst>
      </pc:sldChg>
      <pc:sldChg chg="addSp delSp modSp mod delAnim">
        <pc:chgData name="Wood, Sarah (TBS)" userId="bd618e18-ca4a-4257-83d1-002e98479f4d" providerId="ADAL" clId="{663B8669-7A06-419B-B78B-75B2B4F3AD0F}" dt="2025-12-12T11:54:00.320" v="66" actId="1076"/>
        <pc:sldMkLst>
          <pc:docMk/>
          <pc:sldMk cId="0" sldId="264"/>
        </pc:sldMkLst>
        <pc:picChg chg="add mod">
          <ac:chgData name="Wood, Sarah (TBS)" userId="bd618e18-ca4a-4257-83d1-002e98479f4d" providerId="ADAL" clId="{663B8669-7A06-419B-B78B-75B2B4F3AD0F}" dt="2025-12-12T11:53:21.883" v="62" actId="14100"/>
          <ac:picMkLst>
            <pc:docMk/>
            <pc:sldMk cId="0" sldId="264"/>
            <ac:picMk id="3" creationId="{7854A5C3-C2D2-4601-85AA-A0F978324C4D}"/>
          </ac:picMkLst>
        </pc:picChg>
        <pc:picChg chg="add mod">
          <ac:chgData name="Wood, Sarah (TBS)" userId="bd618e18-ca4a-4257-83d1-002e98479f4d" providerId="ADAL" clId="{663B8669-7A06-419B-B78B-75B2B4F3AD0F}" dt="2025-12-12T11:54:00.320" v="66" actId="1076"/>
          <ac:picMkLst>
            <pc:docMk/>
            <pc:sldMk cId="0" sldId="264"/>
            <ac:picMk id="5" creationId="{EE55CD40-B278-43E2-C99E-7DEB86BDB8E3}"/>
          </ac:picMkLst>
        </pc:picChg>
        <pc:picChg chg="del">
          <ac:chgData name="Wood, Sarah (TBS)" userId="bd618e18-ca4a-4257-83d1-002e98479f4d" providerId="ADAL" clId="{663B8669-7A06-419B-B78B-75B2B4F3AD0F}" dt="2025-12-12T11:53:11.636" v="56" actId="478"/>
          <ac:picMkLst>
            <pc:docMk/>
            <pc:sldMk cId="0" sldId="264"/>
            <ac:picMk id="166" creationId="{00000000-0000-0000-0000-000000000000}"/>
          </ac:picMkLst>
        </pc:picChg>
        <pc:picChg chg="del">
          <ac:chgData name="Wood, Sarah (TBS)" userId="bd618e18-ca4a-4257-83d1-002e98479f4d" providerId="ADAL" clId="{663B8669-7A06-419B-B78B-75B2B4F3AD0F}" dt="2025-12-12T11:53:54.073" v="63" actId="478"/>
          <ac:picMkLst>
            <pc:docMk/>
            <pc:sldMk cId="0" sldId="264"/>
            <ac:picMk id="174" creationId="{00000000-0000-0000-0000-000000000000}"/>
          </ac:picMkLst>
        </pc:picChg>
      </pc:sldChg>
      <pc:sldChg chg="modSp mod">
        <pc:chgData name="Wood, Sarah (TBS)" userId="bd618e18-ca4a-4257-83d1-002e98479f4d" providerId="ADAL" clId="{663B8669-7A06-419B-B78B-75B2B4F3AD0F}" dt="2025-12-12T11:52:26.672" v="55" actId="20577"/>
        <pc:sldMkLst>
          <pc:docMk/>
          <pc:sldMk cId="3223670625" sldId="266"/>
        </pc:sldMkLst>
        <pc:spChg chg="mod">
          <ac:chgData name="Wood, Sarah (TBS)" userId="bd618e18-ca4a-4257-83d1-002e98479f4d" providerId="ADAL" clId="{663B8669-7A06-419B-B78B-75B2B4F3AD0F}" dt="2025-12-12T11:52:26.672" v="55" actId="20577"/>
          <ac:spMkLst>
            <pc:docMk/>
            <pc:sldMk cId="3223670625" sldId="266"/>
            <ac:spMk id="102" creationId="{00000000-0000-0000-0000-000000000000}"/>
          </ac:spMkLst>
        </pc:spChg>
      </pc:sldChg>
      <pc:sldChg chg="modSp mod">
        <pc:chgData name="Wood, Sarah (TBS)" userId="bd618e18-ca4a-4257-83d1-002e98479f4d" providerId="ADAL" clId="{663B8669-7A06-419B-B78B-75B2B4F3AD0F}" dt="2025-12-12T11:52:00.552" v="21" actId="20577"/>
        <pc:sldMkLst>
          <pc:docMk/>
          <pc:sldMk cId="224277925" sldId="267"/>
        </pc:sldMkLst>
        <pc:spChg chg="mod">
          <ac:chgData name="Wood, Sarah (TBS)" userId="bd618e18-ca4a-4257-83d1-002e98479f4d" providerId="ADAL" clId="{663B8669-7A06-419B-B78B-75B2B4F3AD0F}" dt="2025-12-12T11:52:00.552" v="21" actId="20577"/>
          <ac:spMkLst>
            <pc:docMk/>
            <pc:sldMk cId="224277925" sldId="267"/>
            <ac:spMk id="102" creationId="{00000000-0000-0000-0000-000000000000}"/>
          </ac:spMkLst>
        </pc:spChg>
      </pc:sldChg>
      <pc:sldChg chg="modSp mod">
        <pc:chgData name="Wood, Sarah (TBS)" userId="bd618e18-ca4a-4257-83d1-002e98479f4d" providerId="ADAL" clId="{663B8669-7A06-419B-B78B-75B2B4F3AD0F}" dt="2025-12-12T11:55:05.910" v="136" actId="20577"/>
        <pc:sldMkLst>
          <pc:docMk/>
          <pc:sldMk cId="3434740859" sldId="268"/>
        </pc:sldMkLst>
        <pc:spChg chg="mod">
          <ac:chgData name="Wood, Sarah (TBS)" userId="bd618e18-ca4a-4257-83d1-002e98479f4d" providerId="ADAL" clId="{663B8669-7A06-419B-B78B-75B2B4F3AD0F}" dt="2025-12-12T11:55:05.910" v="136" actId="20577"/>
          <ac:spMkLst>
            <pc:docMk/>
            <pc:sldMk cId="3434740859" sldId="268"/>
            <ac:spMk id="102" creationId="{00000000-0000-0000-0000-000000000000}"/>
          </ac:spMkLst>
        </pc:spChg>
      </pc:sldChg>
      <pc:sldChg chg="modSp mod">
        <pc:chgData name="Wood, Sarah (TBS)" userId="bd618e18-ca4a-4257-83d1-002e98479f4d" providerId="ADAL" clId="{663B8669-7A06-419B-B78B-75B2B4F3AD0F}" dt="2025-12-12T11:51:49.079" v="10" actId="20577"/>
        <pc:sldMkLst>
          <pc:docMk/>
          <pc:sldMk cId="977586480" sldId="269"/>
        </pc:sldMkLst>
        <pc:spChg chg="mod">
          <ac:chgData name="Wood, Sarah (TBS)" userId="bd618e18-ca4a-4257-83d1-002e98479f4d" providerId="ADAL" clId="{663B8669-7A06-419B-B78B-75B2B4F3AD0F}" dt="2025-12-12T11:51:49.079" v="10" actId="20577"/>
          <ac:spMkLst>
            <pc:docMk/>
            <pc:sldMk cId="977586480" sldId="269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Feel free to add in additional slides or custom information about your specific agency/ministry campaign activities.  This deck is just a jumping off point!</a:t>
            </a: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91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28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38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79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0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85;p1" descr="Icon&#10;&#10;Description automatically generated">
            <a:extLst>
              <a:ext uri="{FF2B5EF4-FFF2-40B4-BE49-F238E27FC236}">
                <a16:creationId xmlns:a16="http://schemas.microsoft.com/office/drawing/2014/main" id="{76F443FE-BCEB-AA59-AB83-C7720C74BB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588" y="1825550"/>
            <a:ext cx="7828824" cy="19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t="11761" b="43904"/>
          <a:stretch/>
        </p:blipFill>
        <p:spPr>
          <a:xfrm>
            <a:off x="0" y="-1"/>
            <a:ext cx="12192000" cy="360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0" y="3603458"/>
            <a:ext cx="12192000" cy="3254542"/>
          </a:xfrm>
          <a:prstGeom prst="rect">
            <a:avLst/>
          </a:prstGeom>
          <a:solidFill>
            <a:srgbClr val="0078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-820289" y="5544591"/>
            <a:ext cx="4195147" cy="104524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-6124347" y="5630313"/>
            <a:ext cx="10511866" cy="191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53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Claudia H.</a:t>
            </a:r>
            <a:endParaRPr/>
          </a:p>
          <a:p>
            <a:pPr marL="6453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</a:t>
            </a:r>
            <a:endParaRPr/>
          </a:p>
          <a:p>
            <a:pPr marL="6453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Canadian Cancer Society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1905" y="5561620"/>
            <a:ext cx="2744529" cy="9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350404" y="3783817"/>
            <a:ext cx="111818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the donors I would like to say, </a:t>
            </a:r>
            <a:r>
              <a:rPr lang="en-CA" sz="3200" b="1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you, from the bottom of my heart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What you are doing is saving lives.</a:t>
            </a:r>
            <a:r>
              <a:rPr lang="en-CA" sz="3200" b="0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235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723440" y="4649929"/>
            <a:ext cx="9290457" cy="83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b="1" i="1" dirty="0">
                <a:solidFill>
                  <a:srgbClr val="6017FC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Donate to Federated Health Charities today for healthier communities </a:t>
            </a:r>
            <a:endParaRPr lang="en-CA" sz="2800" b="1" i="1" dirty="0">
              <a:solidFill>
                <a:srgbClr val="6017FC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85;p1" descr="Icon&#10;&#10;Description automatically generated">
            <a:extLst>
              <a:ext uri="{FF2B5EF4-FFF2-40B4-BE49-F238E27FC236}">
                <a16:creationId xmlns:a16="http://schemas.microsoft.com/office/drawing/2014/main" id="{01CCD017-A8BD-1528-EFF6-9AE26E5251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588" y="1571162"/>
            <a:ext cx="7828824" cy="195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35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0" y="3134226"/>
            <a:ext cx="12192000" cy="3723774"/>
          </a:xfrm>
          <a:prstGeom prst="rect">
            <a:avLst/>
          </a:prstGeom>
          <a:solidFill>
            <a:srgbClr val="0078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-1197142" y="5235649"/>
            <a:ext cx="4624000" cy="1417814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1905" y="5561620"/>
            <a:ext cx="2744529" cy="9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699835" y="3248674"/>
            <a:ext cx="114300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700" b="0" i="0" u="none" strike="noStrike" cap="none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</a:t>
            </a:r>
            <a:r>
              <a:rPr lang="en-CA" sz="27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began as a small initiative, </a:t>
            </a:r>
            <a:r>
              <a:rPr lang="en-CA" sz="2700" b="1" i="1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by a few charitable Ontario Public Service employees</a:t>
            </a:r>
            <a:r>
              <a:rPr lang="en-CA" sz="27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to raise funds for the Canadian Cancer Society’s daffodil fundraiser, has grown into one of Canada’s largest workplace giving campaigns.</a:t>
            </a:r>
            <a:r>
              <a:rPr lang="en-CA" sz="27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 sz="1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t="26546" b="27751"/>
          <a:stretch/>
        </p:blipFill>
        <p:spPr>
          <a:xfrm>
            <a:off x="0" y="-1"/>
            <a:ext cx="12192000" cy="313478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-6930189" y="5336530"/>
            <a:ext cx="1006108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6281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CA" sz="14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Ian Freeman</a:t>
            </a:r>
            <a:br>
              <a:rPr lang="en-CA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400" b="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Assistant Deputy Minister</a:t>
            </a:r>
            <a:br>
              <a:rPr lang="en-CA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400" b="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Ministry of Transportation</a:t>
            </a:r>
            <a:endParaRPr dirty="0"/>
          </a:p>
          <a:p>
            <a:pPr marL="726281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CA" sz="14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Federated Health Charities</a:t>
            </a:r>
            <a:br>
              <a:rPr lang="en-CA" sz="14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4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Honourary</a:t>
            </a:r>
            <a:r>
              <a:rPr lang="en-CA" sz="14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Campaign Chair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235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80959" y="740894"/>
            <a:ext cx="5706529" cy="477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Since 1983, Ontario public servants, provincial agencies and OPP detachments have raised nearly </a:t>
            </a:r>
            <a:r>
              <a:rPr lang="en-CA" sz="2800" b="1" i="1" dirty="0">
                <a:solidFill>
                  <a:srgbClr val="FE235A"/>
                </a:solidFill>
                <a:latin typeface="Montserrat"/>
                <a:ea typeface="Montserrat"/>
                <a:cs typeface="Montserrat"/>
                <a:sym typeface="Montserrat"/>
              </a:rPr>
              <a:t>$60 million</a:t>
            </a:r>
            <a:r>
              <a:rPr lang="en-CA" sz="28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CA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through Federated Health Charities to help find better treatments and cures for health conditions, serious illnesses and diseases that affect more than 10 million people in Ontario.</a:t>
            </a:r>
            <a:endParaRPr dirty="0"/>
          </a:p>
        </p:txBody>
      </p:sp>
      <p:pic>
        <p:nvPicPr>
          <p:cNvPr id="3" name="Picture 2" descr="A logo with colorful hearts&#10;&#10;Description automatically generated with medium confidence">
            <a:extLst>
              <a:ext uri="{FF2B5EF4-FFF2-40B4-BE49-F238E27FC236}">
                <a16:creationId xmlns:a16="http://schemas.microsoft.com/office/drawing/2014/main" id="{DF740A6A-C0FF-D4B1-CCA5-076D7D55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05" y="2028926"/>
            <a:ext cx="4014796" cy="28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17F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80959" y="740893"/>
            <a:ext cx="10410340" cy="546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Federated Health Charities works with provincial employees across Ontario to </a:t>
            </a:r>
            <a:r>
              <a:rPr lang="en-CA" sz="2400" b="1" dirty="0">
                <a:solidFill>
                  <a:srgbClr val="6017FC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raise funds for 21 health charities 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helping people affected by serious illness or life-changing health conditions.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The nearly </a:t>
            </a: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$</a:t>
            </a:r>
            <a:r>
              <a:rPr lang="en-CA" sz="2400" b="1" dirty="0">
                <a:solidFill>
                  <a:srgbClr val="FC2359"/>
                </a:solidFill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60</a:t>
            </a: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-million raised 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to-date has helped fund: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Innovative and ground-breaking </a:t>
            </a: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research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into better treatments and cures for conditions that will affect nearly half of all Ontarians over the course of their lives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Health awareness 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to support people’s well-being and help people live healthier lives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Programs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CA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services</a:t>
            </a:r>
            <a:r>
              <a:rPr lang="en-CA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that support people in communities all across Ontario affected by serious illness and life-changing health conditions.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6" name="Picture 5" descr="A pink ribbon in a shape of a heart&#10;&#10;Description automatically generated">
            <a:extLst>
              <a:ext uri="{FF2B5EF4-FFF2-40B4-BE49-F238E27FC236}">
                <a16:creationId xmlns:a16="http://schemas.microsoft.com/office/drawing/2014/main" id="{1EC21428-FABC-9072-FCD6-3B07554A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030" y="5442694"/>
            <a:ext cx="1382050" cy="10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t="23430" b="1"/>
          <a:stretch/>
        </p:blipFill>
        <p:spPr>
          <a:xfrm>
            <a:off x="0" y="0"/>
            <a:ext cx="12192000" cy="62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0" y="3134226"/>
            <a:ext cx="12192000" cy="3723774"/>
          </a:xfrm>
          <a:prstGeom prst="rect">
            <a:avLst/>
          </a:prstGeom>
          <a:solidFill>
            <a:srgbClr val="00AD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-513484" y="5340308"/>
            <a:ext cx="3635679" cy="104524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-6567511" y="5426950"/>
            <a:ext cx="10511866" cy="191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008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Jeffrey Beach</a:t>
            </a:r>
            <a:endParaRPr/>
          </a:p>
          <a:p>
            <a:pPr marL="69008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Interim Co-CEO</a:t>
            </a:r>
            <a:endParaRPr/>
          </a:p>
          <a:p>
            <a:pPr marL="69008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Cystic Fibrosis Canada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1905" y="5561620"/>
            <a:ext cx="2744529" cy="9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350405" y="3369301"/>
            <a:ext cx="1149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One of the best things about working with Federated Health Charities, is the fact that </a:t>
            </a:r>
            <a:r>
              <a:rPr lang="en-CA" sz="3200" b="1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it’s stable support that we know that we can rely on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CA" sz="3200" b="0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506477" y="1041991"/>
            <a:ext cx="5134143" cy="477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3600" dirty="0">
              <a:solidFill>
                <a:srgbClr val="FC23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3600" dirty="0">
              <a:solidFill>
                <a:srgbClr val="FC23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solidFill>
                  <a:srgbClr val="FC2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Individual giving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3600" dirty="0">
              <a:solidFill>
                <a:srgbClr val="FC23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r>
              <a:rPr lang="en-CA" sz="3600" dirty="0">
                <a:solidFill>
                  <a:srgbClr val="6017F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Collective impact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400" dirty="0">
              <a:solidFill>
                <a:srgbClr val="FC23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Picture 2" descr="A logo with colorful hearts&#10;&#10;Description automatically generated with medium confidence">
            <a:extLst>
              <a:ext uri="{FF2B5EF4-FFF2-40B4-BE49-F238E27FC236}">
                <a16:creationId xmlns:a16="http://schemas.microsoft.com/office/drawing/2014/main" id="{DF740A6A-C0FF-D4B1-CCA5-076D7D55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60" y="1905261"/>
            <a:ext cx="3927422" cy="27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235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t="18186" b="21974"/>
          <a:stretch/>
        </p:blipFill>
        <p:spPr>
          <a:xfrm>
            <a:off x="10021618" y="1934530"/>
            <a:ext cx="1322641" cy="79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t="37079" b="37815"/>
          <a:stretch/>
        </p:blipFill>
        <p:spPr>
          <a:xfrm>
            <a:off x="1161037" y="3872751"/>
            <a:ext cx="2680225" cy="63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043" y="1416400"/>
            <a:ext cx="1079710" cy="107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6">
            <a:alphaModFix/>
          </a:blip>
          <a:srcRect t="42524" b="32203"/>
          <a:stretch/>
        </p:blipFill>
        <p:spPr>
          <a:xfrm>
            <a:off x="1167269" y="4689195"/>
            <a:ext cx="2667762" cy="6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7">
            <a:alphaModFix/>
          </a:blip>
          <a:srcRect t="8497" b="17208"/>
          <a:stretch/>
        </p:blipFill>
        <p:spPr>
          <a:xfrm>
            <a:off x="10094004" y="730044"/>
            <a:ext cx="1054317" cy="78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89049" y="2878340"/>
            <a:ext cx="1276824" cy="12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9">
            <a:alphaModFix/>
          </a:blip>
          <a:srcRect t="16925" b="15476"/>
          <a:stretch/>
        </p:blipFill>
        <p:spPr>
          <a:xfrm>
            <a:off x="2503535" y="1438961"/>
            <a:ext cx="1563879" cy="10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10">
            <a:alphaModFix/>
          </a:blip>
          <a:srcRect t="24693" b="32271"/>
          <a:stretch/>
        </p:blipFill>
        <p:spPr>
          <a:xfrm>
            <a:off x="5021632" y="394939"/>
            <a:ext cx="1888839" cy="8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11">
            <a:alphaModFix/>
          </a:blip>
          <a:srcRect t="21138" b="28601"/>
          <a:stretch/>
        </p:blipFill>
        <p:spPr>
          <a:xfrm>
            <a:off x="2697005" y="2721574"/>
            <a:ext cx="1707051" cy="8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22811" y="5324458"/>
            <a:ext cx="928028" cy="92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8045" y="5545786"/>
            <a:ext cx="2307504" cy="60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14">
            <a:alphaModFix/>
          </a:blip>
          <a:srcRect t="23821" b="22224"/>
          <a:stretch/>
        </p:blipFill>
        <p:spPr>
          <a:xfrm>
            <a:off x="2795802" y="5552716"/>
            <a:ext cx="1554731" cy="8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15">
            <a:alphaModFix/>
          </a:blip>
          <a:srcRect t="20244" b="23201"/>
          <a:stretch/>
        </p:blipFill>
        <p:spPr>
          <a:xfrm>
            <a:off x="7989049" y="670595"/>
            <a:ext cx="1372832" cy="7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56970" y="4393723"/>
            <a:ext cx="2616394" cy="57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17">
            <a:alphaModFix/>
          </a:blip>
          <a:srcRect t="22368" b="26805"/>
          <a:stretch/>
        </p:blipFill>
        <p:spPr>
          <a:xfrm>
            <a:off x="9835112" y="3207352"/>
            <a:ext cx="1664669" cy="84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18">
            <a:alphaModFix/>
          </a:blip>
          <a:srcRect t="18849" b="16531"/>
          <a:stretch/>
        </p:blipFill>
        <p:spPr>
          <a:xfrm>
            <a:off x="492870" y="2592096"/>
            <a:ext cx="1825472" cy="11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885343" y="2552537"/>
            <a:ext cx="2224798" cy="192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20">
            <a:alphaModFix/>
          </a:blip>
          <a:srcRect t="29499" b="34469"/>
          <a:stretch/>
        </p:blipFill>
        <p:spPr>
          <a:xfrm>
            <a:off x="5021632" y="1374997"/>
            <a:ext cx="1941058" cy="69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21">
            <a:alphaModFix/>
          </a:blip>
          <a:srcRect t="22895" b="27008"/>
          <a:stretch/>
        </p:blipFill>
        <p:spPr>
          <a:xfrm>
            <a:off x="1462239" y="330655"/>
            <a:ext cx="1888838" cy="94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22">
            <a:alphaModFix/>
          </a:blip>
          <a:srcRect t="27981" b="24371"/>
          <a:stretch/>
        </p:blipFill>
        <p:spPr>
          <a:xfrm>
            <a:off x="7917303" y="1863947"/>
            <a:ext cx="1751556" cy="83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7854A5C3-C2D2-4601-85AA-A0F978324C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3814" y="5347735"/>
            <a:ext cx="1393334" cy="9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5CD40-B278-43E2-C99E-7DEB86BDB8E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75244" y="5123834"/>
            <a:ext cx="2433833" cy="24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t="3762" b="52053"/>
          <a:stretch/>
        </p:blipFill>
        <p:spPr>
          <a:xfrm>
            <a:off x="0" y="0"/>
            <a:ext cx="12192000" cy="36034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0" y="3603458"/>
            <a:ext cx="12192000" cy="3254542"/>
          </a:xfrm>
          <a:prstGeom prst="rect">
            <a:avLst/>
          </a:prstGeom>
          <a:solidFill>
            <a:srgbClr val="6017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-1476011" y="5544591"/>
            <a:ext cx="4195147" cy="104524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-6918432" y="5630313"/>
            <a:ext cx="10511866" cy="191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580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 Moloney</a:t>
            </a:r>
            <a:endParaRPr/>
          </a:p>
          <a:p>
            <a:pPr marL="73580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Board member</a:t>
            </a:r>
            <a:endParaRPr/>
          </a:p>
          <a:p>
            <a:pPr marL="73580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Autism Ontario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1905" y="5561620"/>
            <a:ext cx="2744529" cy="9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50404" y="3783817"/>
            <a:ext cx="111818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“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all that you are doing to </a:t>
            </a:r>
            <a:r>
              <a:rPr lang="en-CA" sz="3200" b="1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raise awareness </a:t>
            </a:r>
            <a:r>
              <a:rPr lang="en-CA" sz="3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about the challenges people in the autism community face.</a:t>
            </a:r>
            <a:r>
              <a:rPr lang="en-CA" sz="3200" b="0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0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72955" y="238836"/>
            <a:ext cx="11668835" cy="6366680"/>
          </a:xfrm>
          <a:prstGeom prst="roundRect">
            <a:avLst>
              <a:gd name="adj" fmla="val 6586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80959" y="740893"/>
            <a:ext cx="10523356" cy="556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6017FC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Four ways for employees to participate </a:t>
            </a:r>
            <a:r>
              <a:rPr lang="en-US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in the Federated Health campaign: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Payroll Pledges: </a:t>
            </a:r>
            <a:r>
              <a:rPr lang="en-US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employees can elect to have money taken off their pay cheque for an easy and efficient way to make a regular gift.  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One-Time Donations: </a:t>
            </a:r>
            <a:r>
              <a:rPr lang="en-US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employees can make a one-time cash, cheque or credit card donation.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Special Events: </a:t>
            </a:r>
            <a:r>
              <a:rPr lang="en-US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employees can participate in fun special events.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C2359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Lottery: </a:t>
            </a:r>
            <a:r>
              <a:rPr lang="en-US" sz="2400" dirty="0">
                <a:effectLst/>
                <a:latin typeface="Montserrat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employees can purchase tickets to the Federated Health Lottery.  There are 25,000 tickets sold and 5 cash prizes ranging from $1,000 to $15,000.</a:t>
            </a:r>
            <a:endParaRPr lang="en-C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4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433</Words>
  <Application>Microsoft Office PowerPoint</Application>
  <PresentationFormat>Widescreen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Courier New</vt:lpstr>
      <vt:lpstr>Montserrat SemiBold</vt:lpstr>
      <vt:lpstr>Arial</vt:lpstr>
      <vt:lpstr>Calibri</vt:lpstr>
      <vt:lpstr>Montserrat Black</vt:lpstr>
      <vt:lpstr>Montserrat ExtraBold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Sarah (TBS)</dc:creator>
  <cp:lastModifiedBy>Wood, Sarah (TBS)</cp:lastModifiedBy>
  <cp:revision>6</cp:revision>
  <dcterms:created xsi:type="dcterms:W3CDTF">2021-11-30T20:05:39Z</dcterms:created>
  <dcterms:modified xsi:type="dcterms:W3CDTF">2025-12-12T11:56:18Z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2021-11-30T20:05:43Z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b8ba8ded-ac30-4e65-8680-97b736313a29</vt:lpwstr>
  </property>
  <property fmtid="{D5CDD505-2E9C-101B-9397-08002B2CF9AE}" pid="8" name="MSIP_Label_034a106e-6316-442c-ad35-738afd673d2b_ContentBits">
    <vt:lpwstr>0</vt:lpwstr>
  </property>
  <property fmtid="{D5CDD505-2E9C-101B-9397-08002B2CF9AE}" pid="9" name="ContentTypeId">
    <vt:lpwstr>0x010100860E6A7D285F4C4A80ED5B822876BCD4</vt:lpwstr>
  </property>
</Properties>
</file>